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78" autoAdjust="0"/>
    <p:restoredTop sz="86268" autoAdjust="0"/>
  </p:normalViewPr>
  <p:slideViewPr>
    <p:cSldViewPr>
      <p:cViewPr>
        <p:scale>
          <a:sx n="64" d="100"/>
          <a:sy n="64" d="100"/>
        </p:scale>
        <p:origin x="-1074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0D048-5D7E-4EC4-BC7C-01AC3E2EFECB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3FC84-ABE1-4909-AD55-E89AA0177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3FC84-ABE1-4909-AD55-E89AA0177E7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3FC84-ABE1-4909-AD55-E89AA0177E7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EF73-CAC9-409F-83B1-75FB92299077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384F-AD9F-400B-A23F-2D2A9207B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EF73-CAC9-409F-83B1-75FB92299077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384F-AD9F-400B-A23F-2D2A9207B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EF73-CAC9-409F-83B1-75FB92299077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384F-AD9F-400B-A23F-2D2A9207B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EF73-CAC9-409F-83B1-75FB92299077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384F-AD9F-400B-A23F-2D2A9207B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EF73-CAC9-409F-83B1-75FB92299077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384F-AD9F-400B-A23F-2D2A9207B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EF73-CAC9-409F-83B1-75FB92299077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384F-AD9F-400B-A23F-2D2A9207B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EF73-CAC9-409F-83B1-75FB92299077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384F-AD9F-400B-A23F-2D2A9207B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EF73-CAC9-409F-83B1-75FB92299077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384F-AD9F-400B-A23F-2D2A9207B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EF73-CAC9-409F-83B1-75FB92299077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384F-AD9F-400B-A23F-2D2A9207B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EF73-CAC9-409F-83B1-75FB92299077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384F-AD9F-400B-A23F-2D2A9207B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EF73-CAC9-409F-83B1-75FB92299077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384F-AD9F-400B-A23F-2D2A9207B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EEF73-CAC9-409F-83B1-75FB92299077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7384F-AD9F-400B-A23F-2D2A9207B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267178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МЕРЫ СОЦИАЛЬНОЙ ПОДДЕРЖКИ ЛЬГОТНЫХ КАТЕГОРИЙ СЕМЕЙ</a:t>
            </a:r>
            <a:br>
              <a:rPr lang="ru-RU" sz="2000" dirty="0" smtClean="0"/>
            </a:br>
            <a:r>
              <a:rPr lang="ru-RU" sz="2000" dirty="0" smtClean="0"/>
              <a:t> В МБОУ «ЛИЦЕЙ – ИНТЕРНАТ №1»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ОСВОБОЖДЕНИЕ РОДИТЕЛЕЙ ОТ ПЛАТЫ ЗА СОДЕРЖАНИЕ ДЕТЕЙ В ЛИЦЕЕ - ИНТЕРНАТЕ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 ШКОЛЕ РАБОТАЕТ КОМИССИЯ ПО ОСВОБОЖДЕНИЮ РОДИТЕЛЕЙ ОТ ПЛАТЫ ЗА СОДЕРЖАНИЕ ДЕТЕЙ. К ЛЬГОТНЫМ КАТЕГОРИЯМ ОТНОСЯТСЯ: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>1. СЕМЬИ СТОЯЩИЕ НА УЧЁТЕ В ТЕРРИТОРИАЛЬНЫХ ОТДЕЛАХ СОЦИАЛЬНОЙ ЗАЩИТЫ НАСЕЛЕНИЯ КАК МАЛООБЕСПЕЧЕННЫЕ;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2. СЕМЬИ ОПЕКУНОВ И ПРИЁМНЫХ РОДИТЕЛЕЙ;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3. В ОСОБУЮ ГРУППУ ВЫДЕЛЯЮТСЯ СЕМЬИ: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dirty="0" smtClean="0"/>
              <a:t>- находящиеся в социально опасном положении, где сбор документов и установление статуса малообеспеченности является невозможным; </a:t>
            </a:r>
            <a:br>
              <a:rPr lang="ru-RU" sz="22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- </a:t>
            </a:r>
            <a:r>
              <a:rPr lang="ru-RU" sz="2200" dirty="0" smtClean="0"/>
              <a:t>попавшие в трудные жизненные условия;</a:t>
            </a:r>
            <a:br>
              <a:rPr lang="ru-RU" sz="22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dirty="0" smtClean="0"/>
              <a:t>- со среднедушевым доходом незначительно (не более 10%) превышающим прожиточный минимум при назначении детского пособия.</a:t>
            </a:r>
            <a:br>
              <a:rPr lang="ru-RU" sz="2200" dirty="0" smtClean="0"/>
            </a:b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ДОКУМЕНТЫ,  НЕОБХОДИМЫЕ ДЛЯ ЛЬГОТНОЙ ОПЛАТЫ СОДЕРЖАНИЯ ДЕТЕЙ В ЛИЦЕЕ - ИНТЕРНАТЕ.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Первая категория – малообеспеченные семьи. Родители вносят плату за содержание ребёнка в лицее – интернате в размере 50%:</a:t>
            </a:r>
          </a:p>
          <a:p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В ШКОЛУ ПРЕДОСТАВИТЬ</a:t>
            </a:r>
          </a:p>
          <a:p>
            <a:pPr algn="ctr">
              <a:buNone/>
            </a:pPr>
            <a:r>
              <a:rPr lang="ru-RU" sz="2000" dirty="0" smtClean="0"/>
              <a:t>                                                                                                                                                                -  Справку о получении  ежемесячного пособия на ребенка из ОСЗН с указанием срока действия данной справки (только  иногородним и тем городским семьям которых нет в базе </a:t>
            </a:r>
            <a:r>
              <a:rPr lang="ru-RU" sz="2000" dirty="0" smtClean="0"/>
              <a:t>данных.                                                                                                                                                               </a:t>
            </a:r>
            <a:r>
              <a:rPr lang="ru-RU" sz="2000" dirty="0" smtClean="0"/>
              <a:t>-  личное заявление получателя пособия на предоставление данной </a:t>
            </a:r>
            <a:r>
              <a:rPr lang="ru-RU" sz="2000" dirty="0" smtClean="0"/>
              <a:t>льготы.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40312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ВТОРАЯ КАТЕГОРИЯ - СЕМЬИ ОПЕКУНОВ И ПРИЁМНЫХ РОДИТЕЛЕЙ ОСВОБОЖДАЮТСЯ ТО ПЛАТЫ ЗА СОДЕРЖАНИЕ ДЕТЕЙ НА 100%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В ШКОЛУ ПРЕДОСТАВИТЬ: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 копию документов подтверждающих  статус  опекуна, приёмного родителя;</a:t>
            </a:r>
            <a:br>
              <a:rPr lang="ru-RU" sz="2000" dirty="0" smtClean="0"/>
            </a:br>
            <a:r>
              <a:rPr lang="ru-RU" sz="2000" dirty="0" smtClean="0"/>
              <a:t>-  личное заявление 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71481"/>
            <a:ext cx="7672414" cy="3028970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/>
              <a:t>ТРЕТЬЯ КАТЕГОРИЯ СЕМЕЙ (льгота может быть 50% и 100%)</a:t>
            </a:r>
            <a:br>
              <a:rPr lang="ru-RU" sz="2000" dirty="0" smtClean="0"/>
            </a:br>
            <a:r>
              <a:rPr lang="ru-RU" sz="2000" dirty="0" smtClean="0"/>
              <a:t>- находящиеся в социально опасном положении, где сбор документов и установление статуса малообеспеченности является невозможным; </a:t>
            </a:r>
            <a:br>
              <a:rPr lang="ru-RU" sz="2000" dirty="0" smtClean="0"/>
            </a:br>
            <a:r>
              <a:rPr lang="ru-RU" sz="2000" dirty="0" smtClean="0"/>
              <a:t>- попавшие в трудные жизненные условия;</a:t>
            </a:r>
            <a:br>
              <a:rPr lang="ru-RU" sz="2000" dirty="0" smtClean="0"/>
            </a:br>
            <a:r>
              <a:rPr lang="ru-RU" sz="2000" dirty="0" smtClean="0"/>
              <a:t>- со среднедушевым доходом незначительно (не более 10%) превышающим прожиточный минимум при назначении детского пособия.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500306"/>
            <a:ext cx="7572428" cy="378621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В ШКОЛУ ПРЕДОСТАВИТЬ:</a:t>
            </a:r>
          </a:p>
          <a:p>
            <a:pPr algn="l"/>
            <a:r>
              <a:rPr lang="ru-RU" dirty="0" smtClean="0"/>
              <a:t> -  документы о всех доходах семьи за последние 3 месяца:                                                                                                            - справка с биржи труда (если не стоит на бирже труда – копия трудовой),                                                                                                                                                  справка о детском пособии, о пенсии по потере кормильца, о пенсии по инвалидности, об алиментах, </a:t>
            </a:r>
          </a:p>
          <a:p>
            <a:pPr algn="l">
              <a:buFontTx/>
              <a:buChar char="-"/>
            </a:pPr>
            <a:r>
              <a:rPr lang="ru-RU" dirty="0" smtClean="0"/>
              <a:t>удостоверение одинокой матери, многодетной семьи, </a:t>
            </a:r>
          </a:p>
          <a:p>
            <a:pPr algn="l">
              <a:buFontTx/>
              <a:buChar char="-"/>
            </a:pPr>
            <a:r>
              <a:rPr lang="ru-RU" dirty="0" smtClean="0"/>
              <a:t>справка о получении стипендии старших детей;                                                                                                              - справка  из ЖКО о составе семьи,                                                                                                                                               - личное заявление родителя с подробным описанием своей трудной жизненной ситуации ;                               </a:t>
            </a:r>
          </a:p>
          <a:p>
            <a:pPr algn="l">
              <a:buFontTx/>
              <a:buChar char="-"/>
            </a:pPr>
            <a:r>
              <a:rPr lang="ru-RU" dirty="0" smtClean="0"/>
              <a:t>   составленные воспитателем  и классным руководителем совместно с членами родительского комитета акт обследования жилищных условий данной семьи ;                                                                  </a:t>
            </a:r>
          </a:p>
          <a:p>
            <a:pPr algn="l">
              <a:buFontTx/>
              <a:buChar char="-"/>
            </a:pPr>
            <a:r>
              <a:rPr lang="ru-RU" dirty="0" smtClean="0"/>
              <a:t> ходатайство родительского комитета класса на имя директора школы 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00013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ПРИМЕЧАНИЕ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142984"/>
            <a:ext cx="7929618" cy="463869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СУММА РОДИТЕЛЬСКОЙ ПЛАТЫ </a:t>
            </a:r>
            <a:r>
              <a:rPr lang="ru-RU" sz="2400" dirty="0" smtClean="0"/>
              <a:t>НА НАЧАЛО </a:t>
            </a:r>
            <a:r>
              <a:rPr lang="ru-RU" sz="2400" dirty="0" smtClean="0"/>
              <a:t>2014-2015 УЧЕБНОГО ГОДА ТАКОВА:</a:t>
            </a:r>
          </a:p>
          <a:p>
            <a:pPr algn="l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НАЧАЛЬНОЕ И СРЕДНЕЕ ЗВЕНО – 75 РУБЛЕЙ В ДЕНЬ</a:t>
            </a:r>
            <a:r>
              <a:rPr lang="ru-RU" sz="2400" dirty="0" smtClean="0"/>
              <a:t>;</a:t>
            </a:r>
          </a:p>
          <a:p>
            <a:pPr algn="l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ЛИЦЕЕЙСКОЕ ЗВЕНО - 80 РУБЛЕЙ В ДЕНЬ. </a:t>
            </a:r>
            <a:endParaRPr lang="ru-RU" sz="2400" dirty="0" smtClean="0"/>
          </a:p>
          <a:p>
            <a:pPr algn="l"/>
            <a:endParaRPr lang="ru-RU" sz="2400" dirty="0" smtClean="0"/>
          </a:p>
          <a:p>
            <a:pPr algn="l"/>
            <a:r>
              <a:rPr lang="ru-RU" sz="2400" dirty="0" smtClean="0"/>
              <a:t>ЭТО СОСТАВЛЯЕТ 30% ОТ ЗАТРАТ ГОСУДАРСТВА НА КАЖДОГО РЕБЁНКА.</a:t>
            </a:r>
          </a:p>
          <a:p>
            <a:pPr algn="l">
              <a:buFontTx/>
              <a:buChar char="-"/>
            </a:pP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64307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 ИЮЛЯ 2014 ГОДА  ПРОЖИТОЧНЫЙ МИНИМУМ ДЛЯ РАСЧЁТА И НАЗНАЧЕНИЯ ДЕТСКОГО ПОСОБИЯ МАЛООБЕСПЕЧЕННЫМ СЕМЬЯМ СОСТАВЛЯЕТ </a:t>
            </a:r>
            <a:r>
              <a:rPr lang="ru-RU" sz="2400" dirty="0" smtClean="0"/>
              <a:t>- 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000240"/>
            <a:ext cx="8286808" cy="3638560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7941 РУБЛЬ НА КАЖДОГО ЧЛЕНА СЕМЬИ.</a:t>
            </a:r>
          </a:p>
          <a:p>
            <a:endParaRPr lang="ru-RU" sz="2400" dirty="0" smtClean="0"/>
          </a:p>
          <a:p>
            <a:r>
              <a:rPr lang="ru-RU" sz="2000" dirty="0" smtClean="0"/>
              <a:t>ПРИ ДОСТИЖЕНИИ ДЕТЬМИ 16-ТИ ЛЕТНЕГО ВОЗРАСТА ВЫПЛАТА ПОСОБИЯ ПРЕОСТАНАВЛИВАЕТСЯ. РОДИТЕЛЯМ НЕОБХОДИМО ПРЕДОСТАВИТЬ В  СОБЕС СПРАВКУ ИЗ ОБРАЗОВАТЕЛЬНОГО УЧРЕЖДЕНИЯ. ПОСОБИЕ БУДЕТ ВЫПЛАЧИВАТЬСЯ ДО ОКОНЧАНИЯ ШКОЛЫ (ДО 18 ЛЕТ).</a:t>
            </a:r>
          </a:p>
          <a:p>
            <a:pPr algn="l"/>
            <a:endParaRPr lang="ru-RU" sz="2000" dirty="0" smtClean="0"/>
          </a:p>
          <a:p>
            <a:r>
              <a:rPr lang="ru-RU" sz="2400" dirty="0" smtClean="0"/>
              <a:t> Получить консультацию у социального педагога школы по вопросам социальной поддержки семей  можно  </a:t>
            </a:r>
          </a:p>
          <a:p>
            <a:r>
              <a:rPr lang="ru-RU" sz="2400" dirty="0" smtClean="0"/>
              <a:t>в понедельник и пятницу с 8.30 до 11.00 </a:t>
            </a:r>
          </a:p>
          <a:p>
            <a:r>
              <a:rPr lang="ru-RU" sz="2400" dirty="0" smtClean="0"/>
              <a:t> в среду с 16.00 до 19.00</a:t>
            </a:r>
          </a:p>
          <a:p>
            <a:pPr algn="l"/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286</TotalTime>
  <Words>313</Words>
  <Application>Microsoft Office PowerPoint</Application>
  <PresentationFormat>Экран (4:3)</PresentationFormat>
  <Paragraphs>32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МЕРЫ СОЦИАЛЬНОЙ ПОДДЕРЖКИ ЛЬГОТНЫХ КАТЕГОРИЙ СЕМЕЙ  В МБОУ «ЛИЦЕЙ – ИНТЕРНАТ №1»</vt:lpstr>
      <vt:lpstr>              В ШКОЛЕ РАБОТАЕТ КОМИССИЯ ПО ОСВОБОЖДЕНИЮ РОДИТЕЛЕЙ ОТ ПЛАТЫ ЗА СОДЕРЖАНИЕ ДЕТЕЙ. К ЛЬГОТНЫМ КАТЕГОРИЯМ ОТНОСЯТСЯ:   1. СЕМЬИ СТОЯЩИЕ НА УЧЁТЕ В ТЕРРИТОРИАЛЬНЫХ ОТДЕЛАХ СОЦИАЛЬНОЙ ЗАЩИТЫ НАСЕЛЕНИЯ КАК МАЛООБЕСПЕЧЕННЫЕ;  2. СЕМЬИ ОПЕКУНОВ И ПРИЁМНЫХ РОДИТЕЛЕЙ;  3. В ОСОБУЮ ГРУППУ ВЫДЕЛЯЮТСЯ СЕМЬИ:  - находящиеся в социально опасном положении, где сбор документов и установление статуса малообеспеченности является невозможным;    - попавшие в трудные жизненные условия;  - со среднедушевым доходом незначительно (не более 10%) превышающим прожиточный минимум при назначении детского пособия. </vt:lpstr>
      <vt:lpstr>ДОКУМЕНТЫ,  НЕОБХОДИМЫЕ ДЛЯ ЛЬГОТНОЙ ОПЛАТЫ СОДЕРЖАНИЯ ДЕТЕЙ В ЛИЦЕЕ - ИНТЕРНАТЕ. </vt:lpstr>
      <vt:lpstr> ВТОРАЯ КАТЕГОРИЯ - СЕМЬИ ОПЕКУНОВ И ПРИЁМНЫХ РОДИТЕЛЕЙ ОСВОБОЖДАЮТСЯ ТО ПЛАТЫ ЗА СОДЕРЖАНИЕ ДЕТЕЙ НА 100%                                                  В ШКОЛУ ПРЕДОСТАВИТЬ:   - копию документов подтверждающих  статус  опекуна, приёмного родителя; -  личное заявление .  </vt:lpstr>
      <vt:lpstr>ТРЕТЬЯ КАТЕГОРИЯ СЕМЕЙ (льгота может быть 50% и 100%) - находящиеся в социально опасном положении, где сбор документов и установление статуса малообеспеченности является невозможным;  - попавшие в трудные жизненные условия; - со среднедушевым доходом незначительно (не более 10%) превышающим прожиточный минимум при назначении детского пособия.    </vt:lpstr>
      <vt:lpstr>ПРИМЕЧАНИЕ </vt:lpstr>
      <vt:lpstr>С ИЮЛЯ 2014 ГОДА  ПРОЖИТОЧНЫЙ МИНИМУМ ДЛЯ РАСЧЁТА И НАЗНАЧЕНИЯ ДЕТСКОГО ПОСОБИЯ МАЛООБЕСПЕЧЕННЫМ СЕМЬЯМ СОСТАВЛЯЕТ - </vt:lpstr>
    </vt:vector>
  </TitlesOfParts>
  <Company>vladimir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МЕРЫ СОЦИАЛЬНОЙ ПОДДЕРЖКИ ЛЬГОТНЫХ КАТЕГОРИЙ СЕМЕЙ  В МБОУ «ЛИЦЕЙ – ИНТЕРНАТ №1»</dc:title>
  <dc:creator>Психолог</dc:creator>
  <cp:lastModifiedBy>User</cp:lastModifiedBy>
  <cp:revision>34</cp:revision>
  <dcterms:created xsi:type="dcterms:W3CDTF">2013-01-24T07:19:33Z</dcterms:created>
  <dcterms:modified xsi:type="dcterms:W3CDTF">2014-09-13T17:46:44Z</dcterms:modified>
</cp:coreProperties>
</file>